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9"/>
  </p:notesMasterIdLst>
  <p:sldIdLst>
    <p:sldId id="607" r:id="rId2"/>
    <p:sldId id="608" r:id="rId3"/>
    <p:sldId id="610" r:id="rId4"/>
    <p:sldId id="611" r:id="rId5"/>
    <p:sldId id="612" r:id="rId6"/>
    <p:sldId id="613" r:id="rId7"/>
    <p:sldId id="614" r:id="rId8"/>
    <p:sldId id="615" r:id="rId9"/>
    <p:sldId id="616" r:id="rId10"/>
    <p:sldId id="617" r:id="rId11"/>
    <p:sldId id="618" r:id="rId12"/>
    <p:sldId id="619" r:id="rId13"/>
    <p:sldId id="620" r:id="rId14"/>
    <p:sldId id="621" r:id="rId15"/>
    <p:sldId id="622" r:id="rId16"/>
    <p:sldId id="623" r:id="rId17"/>
    <p:sldId id="625" r:id="rId18"/>
    <p:sldId id="626" r:id="rId19"/>
    <p:sldId id="627" r:id="rId20"/>
    <p:sldId id="628" r:id="rId21"/>
    <p:sldId id="629" r:id="rId22"/>
    <p:sldId id="630" r:id="rId23"/>
    <p:sldId id="631" r:id="rId24"/>
    <p:sldId id="632" r:id="rId25"/>
    <p:sldId id="609" r:id="rId26"/>
    <p:sldId id="624" r:id="rId27"/>
    <p:sldId id="634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62222"/>
    <a:srgbClr val="00FA00"/>
    <a:srgbClr val="17385F"/>
    <a:srgbClr val="BC2922"/>
    <a:srgbClr val="950F05"/>
    <a:srgbClr val="F85A5A"/>
    <a:srgbClr val="F51111"/>
    <a:srgbClr val="EB1B1B"/>
    <a:srgbClr val="C013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18" autoAdjust="0"/>
    <p:restoredTop sz="95701" autoAdjust="0"/>
  </p:normalViewPr>
  <p:slideViewPr>
    <p:cSldViewPr>
      <p:cViewPr>
        <p:scale>
          <a:sx n="262" d="100"/>
          <a:sy n="262" d="100"/>
        </p:scale>
        <p:origin x="13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9" d="100"/>
        <a:sy n="15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EE85C-12D8-4E7F-A40E-648F4A545D4B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4ACFD-7A7C-47DE-BDB0-03582906F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投影片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48816" y="4725144"/>
            <a:ext cx="8443664" cy="1142256"/>
          </a:xfrm>
        </p:spPr>
        <p:txBody>
          <a:bodyPr anchor="b"/>
          <a:lstStyle>
            <a:lvl1pPr algn="r">
              <a:defRPr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162366"/>
            <a:ext cx="8153400" cy="818362"/>
          </a:xfrm>
        </p:spPr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683568" cy="381653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612648" y="1412776"/>
            <a:ext cx="8153400" cy="4824536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TW" altLang="en-US" dirty="0"/>
              <a:t>按一下以編輯母片文字樣式</a:t>
            </a:r>
          </a:p>
          <a:p>
            <a:pPr lvl="1" eaLnBrk="1" latinLnBrk="0" hangingPunct="1"/>
            <a:r>
              <a:rPr lang="zh-TW" altLang="en-US" dirty="0"/>
              <a:t>第二層</a:t>
            </a:r>
          </a:p>
          <a:p>
            <a:pPr lvl="2" eaLnBrk="1" latinLnBrk="0" hangingPunct="1"/>
            <a:r>
              <a:rPr lang="zh-TW" altLang="en-US" dirty="0"/>
              <a:t>第三層</a:t>
            </a:r>
          </a:p>
          <a:p>
            <a:pPr lvl="3" eaLnBrk="1" latinLnBrk="0" hangingPunct="1"/>
            <a:r>
              <a:rPr lang="zh-TW" altLang="en-US" dirty="0"/>
              <a:t>第四層</a:t>
            </a:r>
          </a:p>
          <a:p>
            <a:pPr lvl="4" eaLnBrk="1" latinLnBrk="0" hangingPunct="1"/>
            <a:r>
              <a:rPr lang="zh-TW" altLang="en-US" dirty="0"/>
              <a:t>第五層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1600" y="2343944"/>
            <a:ext cx="7123113" cy="3821360"/>
          </a:xfrm>
        </p:spPr>
        <p:txBody>
          <a:bodyPr anchor="t">
            <a:normAutofit/>
          </a:bodyPr>
          <a:lstStyle>
            <a:lvl1pPr marL="363538" indent="-363538">
              <a:buClr>
                <a:schemeClr val="accent3">
                  <a:lumMod val="75000"/>
                </a:schemeClr>
              </a:buClr>
              <a:buSzPct val="90000"/>
              <a:buFont typeface="Wingdings" pitchFamily="2" charset="2"/>
              <a:buChar char="l"/>
              <a:defRPr sz="2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124744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00944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371600" y="1200944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200944"/>
            <a:ext cx="7620000" cy="990600"/>
          </a:xfrm>
        </p:spPr>
        <p:txBody>
          <a:bodyPr/>
          <a:lstStyle>
            <a:lvl1pPr algn="l">
              <a:buNone/>
              <a:defRPr sz="4400" b="1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353344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8153400" cy="9361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 txBox="1">
            <a:spLocks/>
          </p:cNvSpPr>
          <p:nvPr/>
        </p:nvSpPr>
        <p:spPr>
          <a:xfrm>
            <a:off x="8460432" y="6453336"/>
            <a:ext cx="683568" cy="381653"/>
          </a:xfrm>
          <a:prstGeom prst="rect">
            <a:avLst/>
          </a:prstGeom>
        </p:spPr>
        <p:txBody>
          <a:bodyPr vert="horz" anchor="ctr" anchorCtr="0">
            <a:noAutofit/>
          </a:bodyPr>
          <a:lstStyle>
            <a:defPPr>
              <a:defRPr lang="zh-TW"/>
            </a:defPPr>
            <a:lvl1pPr marL="0" algn="ctr" defTabSz="914400" rtl="0" eaLnBrk="1" latinLnBrk="0" hangingPunct="1">
              <a:defRPr kumimoji="0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C1F7C61-E806-464B-B0A8-1A94F5094F25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學習目標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691680" y="366936"/>
            <a:ext cx="7223720" cy="4574232"/>
          </a:xfrm>
        </p:spPr>
        <p:txBody>
          <a:bodyPr>
            <a:normAutofit/>
          </a:bodyPr>
          <a:lstStyle>
            <a:lvl1pPr marL="342900" indent="-342900">
              <a:buClr>
                <a:schemeClr val="accent3">
                  <a:lumMod val="75000"/>
                </a:schemeClr>
              </a:buClr>
              <a:buSzPct val="80000"/>
              <a:buFont typeface="Wingdings" pitchFamily="2" charset="2"/>
              <a:buChar char="l"/>
              <a:defRPr sz="28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9144" y="513432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9144" y="522576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1545336" y="521661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0200" y="5210520"/>
            <a:ext cx="7315200" cy="685800"/>
          </a:xfrm>
        </p:spPr>
        <p:txBody>
          <a:bodyPr anchor="ctr">
            <a:normAutofit/>
          </a:bodyPr>
          <a:lstStyle>
            <a:lvl1pPr algn="l"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11" name="矩形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522956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05" b="100000" l="599" r="100000">
                        <a14:foregroundMark x1="28743" y1="55856" x2="28743" y2="55856"/>
                        <a14:foregroundMark x1="17964" y1="58559" x2="17964" y2="58559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325" y="4179262"/>
            <a:ext cx="159067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595992" y="0"/>
            <a:ext cx="8548007" cy="9807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68012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12648" y="1495008"/>
            <a:ext cx="8153400" cy="474230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/>
              <a:t>第二層</a:t>
            </a:r>
          </a:p>
          <a:p>
            <a:pPr lvl="2" eaLnBrk="1" latinLnBrk="0" hangingPunct="1"/>
            <a:r>
              <a:rPr kumimoji="0" lang="zh-TW" altLang="en-US" dirty="0"/>
              <a:t>第三層</a:t>
            </a:r>
          </a:p>
          <a:p>
            <a:pPr lvl="3" eaLnBrk="1" latinLnBrk="0" hangingPunct="1"/>
            <a:r>
              <a:rPr kumimoji="0" lang="zh-TW" altLang="en-US" dirty="0"/>
              <a:t>第四層</a:t>
            </a:r>
          </a:p>
          <a:p>
            <a:pPr lvl="4" eaLnBrk="1" latinLnBrk="0" hangingPunct="1"/>
            <a:r>
              <a:rPr kumimoji="0" lang="zh-TW" altLang="en-US" dirty="0"/>
              <a:t>第五層</a:t>
            </a:r>
            <a:endParaRPr kumimoji="0" lang="en-US" dirty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45353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4198D9F8-B43C-4F13-A1F7-75C7E20AEE15}" type="datetimeFigureOut">
              <a:rPr lang="en-US" smtClean="0"/>
              <a:pPr/>
              <a:t>7/3/19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45333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980728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026448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600" b="1" dirty="0">
              <a:latin typeface="+mn-ea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0550" y="1026448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018510"/>
            <a:ext cx="533400" cy="236538"/>
          </a:xfrm>
          <a:prstGeom prst="rect">
            <a:avLst/>
          </a:prstGeom>
        </p:spPr>
        <p:txBody>
          <a:bodyPr vert="horz" anchor="ctr" anchorCtr="0">
            <a:noAutofit/>
          </a:bodyPr>
          <a:lstStyle>
            <a:lvl1pPr algn="ctr" eaLnBrk="1" latinLnBrk="0" hangingPunct="1">
              <a:defRPr kumimoji="0" sz="1800" b="1">
                <a:solidFill>
                  <a:srgbClr val="FFFFFF"/>
                </a:solidFill>
              </a:defRPr>
            </a:lvl1pPr>
          </a:lstStyle>
          <a:p>
            <a:fld id="{6EA08B42-939E-488E-BA8E-51C7FB45C6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533400" cy="9807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xStyles>
    <p:titleStyle>
      <a:lvl1pPr algn="l" rtl="0" eaLnBrk="1" latinLnBrk="0" hangingPunct="1">
        <a:spcBef>
          <a:spcPct val="0"/>
        </a:spcBef>
        <a:buNone/>
        <a:defRPr kumimoji="0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just" rtl="0" eaLnBrk="1" latinLnBrk="0" hangingPunct="1">
        <a:spcBef>
          <a:spcPts val="300"/>
        </a:spcBef>
        <a:spcAft>
          <a:spcPts val="600"/>
        </a:spcAft>
        <a:buClr>
          <a:schemeClr val="accent2"/>
        </a:buClr>
        <a:buSzPct val="60000"/>
        <a:buFont typeface="Wingdings"/>
        <a:buChar char=""/>
        <a:defRPr kumimoji="0"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just" rtl="0" eaLnBrk="1" latinLnBrk="0" hangingPunct="1">
        <a:spcBef>
          <a:spcPts val="300"/>
        </a:spcBef>
        <a:spcAft>
          <a:spcPts val="600"/>
        </a:spcAft>
        <a:buClr>
          <a:schemeClr val="accent1"/>
        </a:buClr>
        <a:buSzPct val="70000"/>
        <a:buFont typeface="Wingdings 2"/>
        <a:buChar char=""/>
        <a:defRPr kumimoji="0"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2"/>
        </a:buClr>
        <a:buSzPct val="75000"/>
        <a:buFont typeface="Wingdings"/>
        <a:buChar char=""/>
        <a:defRPr kumimoji="0" sz="18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3"/>
        </a:buClr>
        <a:buSzPct val="75000"/>
        <a:buFont typeface="Wingdings"/>
        <a:buChar char=""/>
        <a:defRPr kumimoji="0" sz="16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just" rtl="0" eaLnBrk="1" latinLnBrk="0" hangingPunct="1">
        <a:spcBef>
          <a:spcPts val="300"/>
        </a:spcBef>
        <a:spcAft>
          <a:spcPts val="600"/>
        </a:spcAft>
        <a:buClr>
          <a:schemeClr val="accent4"/>
        </a:buClr>
        <a:buSzPct val="65000"/>
        <a:buFont typeface="Wingdings"/>
        <a:buChar char=""/>
        <a:defRPr kumimoji="0" sz="16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第</a:t>
            </a:r>
            <a:r>
              <a:rPr lang="en-US" altLang="zh-TW" dirty="0"/>
              <a:t>16</a:t>
            </a:r>
            <a:r>
              <a:rPr lang="zh-TW" altLang="en-US" dirty="0"/>
              <a:t>章　資訊科技對人與社會的影響與衝擊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711E19A-8511-C84A-9EBC-267B2C1F2DCE}"/>
              </a:ext>
            </a:extLst>
          </p:cNvPr>
          <p:cNvSpPr/>
          <p:nvPr/>
        </p:nvSpPr>
        <p:spPr>
          <a:xfrm>
            <a:off x="2498272" y="6226628"/>
            <a:ext cx="3600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http://gg.gg/108IT-PlayList-YouTube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50E4E4D-5F39-5941-AE61-083313AE7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877438"/>
            <a:ext cx="1510249" cy="15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399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0BB2CA54-9C80-694F-81B2-924A18B6AAC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866932" y="1412875"/>
            <a:ext cx="5645085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4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開放資料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「開放資料」（</a:t>
            </a:r>
            <a:r>
              <a:rPr lang="en" altLang="zh-TW" dirty="0"/>
              <a:t>Open Data</a:t>
            </a:r>
            <a:r>
              <a:rPr lang="zh-TW" altLang="en" dirty="0"/>
              <a:t>）</a:t>
            </a:r>
            <a:r>
              <a:rPr lang="zh-TW" altLang="en-US" dirty="0"/>
              <a:t>指資料可以開放給社會大眾，任何人都可以自由、重複的使用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DCC9E39-EF04-EC43-99E9-BEF62E93E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561474"/>
            <a:ext cx="5660846" cy="42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19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開放資料所帶來的優點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1D2CE735-5B5A-9D47-8769-02C135C59EF5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1465147"/>
            <a:ext cx="8153400" cy="47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21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公民參與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「公民參與」（</a:t>
            </a:r>
            <a:r>
              <a:rPr lang="en" altLang="zh-TW" dirty="0"/>
              <a:t>Public Participation</a:t>
            </a:r>
            <a:r>
              <a:rPr lang="zh-TW" altLang="en" dirty="0"/>
              <a:t>）</a:t>
            </a:r>
            <a:r>
              <a:rPr lang="zh-TW" altLang="en-US" dirty="0"/>
              <a:t>指眾人能參與國家政務及公共事務的決策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C1D0CCF-35D1-E744-9D2D-9ABE4503D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2579943"/>
            <a:ext cx="6748887" cy="382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79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公民參與的優缺點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4DD39BE-4779-6649-8F13-06F3787C4AB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2166303"/>
            <a:ext cx="8153400" cy="331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855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公民科學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「公民科學」指公眾參與的科學研究活動，涵蓋科學問題探索、資料搜集、處理與分析等</a:t>
            </a:r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F73BD1D-A215-CC4D-9CB0-DFD88FDE1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921" y="2590800"/>
            <a:ext cx="6655208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04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公民科學的優勢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89BADEF-188C-5E41-8414-4DE9912E2EF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293072" y="1412875"/>
            <a:ext cx="6792806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62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臺灣公民科學入口網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DA97A5A-2F6C-5241-819F-74C9C0C1090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368954" y="1412875"/>
            <a:ext cx="6641041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46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62366"/>
            <a:ext cx="8455152" cy="818362"/>
          </a:xfrm>
        </p:spPr>
        <p:txBody>
          <a:bodyPr>
            <a:normAutofit/>
          </a:bodyPr>
          <a:lstStyle/>
          <a:p>
            <a:r>
              <a:rPr lang="zh-TW" altLang="en-US" dirty="0"/>
              <a:t>鳥類學實驗室為基地的</a:t>
            </a:r>
            <a:r>
              <a:rPr lang="en" altLang="zh-TW" dirty="0" err="1"/>
              <a:t>eBird</a:t>
            </a:r>
            <a:r>
              <a:rPr lang="zh-TW" altLang="en-US" dirty="0"/>
              <a:t>平臺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B1937F7C-A40B-3948-8555-3BC97081D697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567514" y="1412875"/>
            <a:ext cx="6243922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61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實例演練：</a:t>
            </a:r>
            <a:r>
              <a:rPr lang="en" altLang="zh-TW" dirty="0" err="1"/>
              <a:t>eBird</a:t>
            </a:r>
            <a:r>
              <a:rPr lang="en" altLang="zh-TW" dirty="0"/>
              <a:t> Taiwan</a:t>
            </a:r>
            <a:r>
              <a:rPr lang="en-US" altLang="zh-TW" dirty="0"/>
              <a:t>(1/4)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lang="zh-TW" altLang="en" dirty="0"/>
              <a:t>「</a:t>
            </a:r>
            <a:r>
              <a:rPr lang="en" altLang="zh-TW" dirty="0" err="1"/>
              <a:t>eBird</a:t>
            </a:r>
            <a:r>
              <a:rPr lang="en" altLang="zh-TW" dirty="0"/>
              <a:t> Taiwan</a:t>
            </a:r>
            <a:r>
              <a:rPr lang="zh-TW" altLang="en" dirty="0"/>
              <a:t>」</a:t>
            </a:r>
            <a:r>
              <a:rPr lang="zh-TW" altLang="en-US" dirty="0"/>
              <a:t>是</a:t>
            </a:r>
            <a:r>
              <a:rPr lang="en" altLang="zh-TW" dirty="0" err="1"/>
              <a:t>eBird</a:t>
            </a:r>
            <a:r>
              <a:rPr lang="zh-TW" altLang="en-US" dirty="0"/>
              <a:t>的臺灣入口網站。讓我們來看看</a:t>
            </a:r>
            <a:r>
              <a:rPr lang="en" altLang="zh-TW" dirty="0" err="1"/>
              <a:t>eBird</a:t>
            </a:r>
            <a:r>
              <a:rPr lang="zh-TW" altLang="en-US" dirty="0"/>
              <a:t>平臺上，臺灣哪些地點記載著「藍腹鷴」的出沒蹤跡。</a:t>
            </a:r>
          </a:p>
          <a:p>
            <a:endParaRPr kumimoji="1" lang="zh-TW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BD42202-0AF8-264D-B78D-857DE7F0D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95400"/>
            <a:ext cx="2981325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004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16-1</a:t>
            </a:r>
            <a:r>
              <a:rPr lang="zh-TW" altLang="en-US" dirty="0"/>
              <a:t>　對各種行業的影響與衝擊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電子商務帶給各行業新的銷售平台</a:t>
            </a:r>
            <a:endParaRPr lang="en-US" altLang="zh-TW" dirty="0"/>
          </a:p>
          <a:p>
            <a:pPr lvl="1"/>
            <a:r>
              <a:rPr lang="zh-TW" altLang="en-US" dirty="0"/>
              <a:t>亞馬遜網路零售商在市場崛起、稱霸</a:t>
            </a:r>
          </a:p>
          <a:p>
            <a:endParaRPr lang="zh-TW" altLang="en-US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65C5E90-B282-5D40-A634-D817F2ABC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557608"/>
            <a:ext cx="5410200" cy="411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8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實例演練：</a:t>
            </a:r>
            <a:r>
              <a:rPr lang="en" altLang="zh-TW" dirty="0" err="1"/>
              <a:t>eBird</a:t>
            </a:r>
            <a:r>
              <a:rPr lang="en" altLang="zh-TW" dirty="0"/>
              <a:t> Taiwan</a:t>
            </a:r>
            <a:r>
              <a:rPr lang="en-US" altLang="zh-TW" dirty="0"/>
              <a:t>(2/4)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19B649C-4788-DE49-864A-D6359180A08A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1446842"/>
            <a:ext cx="8153400" cy="475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394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實例演練：</a:t>
            </a:r>
            <a:r>
              <a:rPr lang="en" altLang="zh-TW" dirty="0" err="1"/>
              <a:t>eBird</a:t>
            </a:r>
            <a:r>
              <a:rPr lang="en" altLang="zh-TW" dirty="0"/>
              <a:t> Taiwan</a:t>
            </a:r>
            <a:r>
              <a:rPr lang="en-US" altLang="zh-TW" dirty="0"/>
              <a:t>(3/4)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BDB23EF-4CD5-0B4C-8E46-3824C5F20E1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99388" y="1412875"/>
            <a:ext cx="7980173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8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實例演練：</a:t>
            </a:r>
            <a:r>
              <a:rPr lang="en" altLang="zh-TW" dirty="0" err="1"/>
              <a:t>eBird</a:t>
            </a:r>
            <a:r>
              <a:rPr lang="en" altLang="zh-TW" dirty="0"/>
              <a:t> Taiwan</a:t>
            </a:r>
            <a:r>
              <a:rPr lang="en-US" altLang="zh-TW" dirty="0"/>
              <a:t>(4/4)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C9DAD98-C039-A74B-83C1-1C9FC0482AF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761" y="1412875"/>
            <a:ext cx="6793427" cy="4824413"/>
          </a:xfrm>
        </p:spPr>
      </p:pic>
    </p:spTree>
    <p:extLst>
      <p:ext uri="{BB962C8B-B14F-4D97-AF65-F5344CB8AC3E}">
        <p14:creationId xmlns:p14="http://schemas.microsoft.com/office/powerpoint/2010/main" val="1485997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16-3</a:t>
            </a:r>
            <a:r>
              <a:rPr lang="zh-TW" altLang="en-US" dirty="0"/>
              <a:t>　對未來的展望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更快速的運算能力</a:t>
            </a:r>
          </a:p>
          <a:p>
            <a:pPr lvl="1"/>
            <a:r>
              <a:rPr lang="zh-TW" altLang="en-US" dirty="0"/>
              <a:t>分散式的雲端運算以及平行式的超級電腦</a:t>
            </a:r>
            <a:endParaRPr lang="en-US" altLang="zh-TW" dirty="0"/>
          </a:p>
          <a:p>
            <a:pPr lvl="1"/>
            <a:r>
              <a:rPr lang="zh-TW" altLang="en-US" dirty="0">
                <a:solidFill>
                  <a:srgbClr val="FF0000"/>
                </a:solidFill>
              </a:rPr>
              <a:t>量子電腦</a:t>
            </a:r>
            <a:r>
              <a:rPr lang="zh-TW" altLang="en-US" dirty="0"/>
              <a:t>（不同於電子電腦或稱傳統電腦）運算速度遠比傳統電腦快得多，將對未來資訊科技造成天翻地覆的影響</a:t>
            </a:r>
          </a:p>
          <a:p>
            <a:r>
              <a:rPr lang="zh-TW" altLang="en-US" dirty="0"/>
              <a:t>更巨大的資料革命</a:t>
            </a:r>
          </a:p>
          <a:p>
            <a:r>
              <a:rPr lang="zh-TW" altLang="en-US" dirty="0"/>
              <a:t>更精準的解決方法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12694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資訊科技的未來展望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CD45543-63A2-C940-8E87-D929158FC25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775" y="1918799"/>
            <a:ext cx="8153400" cy="381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4409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95B89D-5617-B444-9BA1-269CEC097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實力挑戰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3B49EF3D-0EDC-FC48-B4E5-08A7FC82797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081735" y="1412875"/>
            <a:ext cx="5215479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78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實力挑戰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185F5BB-0B98-EC48-8E9D-6C4932E1940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971800" y="1409000"/>
            <a:ext cx="4761425" cy="5377881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CB9A9DE-4F34-A841-B2D9-31A170FFF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" y="1427081"/>
            <a:ext cx="1399825" cy="94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5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實力挑戰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C7B9EB92-4F94-8741-AD9A-C197510DA284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t="253"/>
          <a:stretch/>
        </p:blipFill>
        <p:spPr>
          <a:xfrm>
            <a:off x="1469719" y="1425102"/>
            <a:ext cx="6439512" cy="481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64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工業</a:t>
            </a:r>
            <a:r>
              <a:rPr lang="en-US" altLang="zh-TW" dirty="0"/>
              <a:t>4.0</a:t>
            </a:r>
            <a:r>
              <a:rPr lang="zh-TW" altLang="en-US" dirty="0"/>
              <a:t>時代的來臨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「工業</a:t>
            </a:r>
            <a:r>
              <a:rPr lang="en-US" altLang="zh-TW" dirty="0"/>
              <a:t>4.0</a:t>
            </a:r>
            <a:r>
              <a:rPr lang="zh-TW" altLang="en-US" dirty="0"/>
              <a:t>」以開發及整合「</a:t>
            </a:r>
            <a:r>
              <a:rPr lang="zh-TW" altLang="en-US" dirty="0">
                <a:solidFill>
                  <a:srgbClr val="FF0000"/>
                </a:solidFill>
              </a:rPr>
              <a:t>人工智慧</a:t>
            </a:r>
            <a:r>
              <a:rPr lang="zh-TW" altLang="en-US" dirty="0"/>
              <a:t>、</a:t>
            </a:r>
            <a:r>
              <a:rPr lang="zh-TW" altLang="en-US" dirty="0">
                <a:solidFill>
                  <a:srgbClr val="FF0000"/>
                </a:solidFill>
              </a:rPr>
              <a:t>物聯網</a:t>
            </a:r>
            <a:r>
              <a:rPr lang="zh-TW" altLang="en-US" dirty="0"/>
              <a:t>、</a:t>
            </a:r>
            <a:r>
              <a:rPr lang="zh-TW" altLang="en-US" dirty="0">
                <a:solidFill>
                  <a:srgbClr val="FF0000"/>
                </a:solidFill>
              </a:rPr>
              <a:t>巨量資料</a:t>
            </a:r>
            <a:r>
              <a:rPr lang="zh-TW" altLang="en-US" dirty="0"/>
              <a:t>、</a:t>
            </a:r>
            <a:r>
              <a:rPr lang="zh-TW" altLang="en-US" dirty="0">
                <a:solidFill>
                  <a:srgbClr val="FF0000"/>
                </a:solidFill>
              </a:rPr>
              <a:t>雲端運算</a:t>
            </a:r>
            <a:r>
              <a:rPr lang="zh-TW" altLang="en-US" dirty="0"/>
              <a:t>」等技術來引領製造業走向「智慧工廠」</a:t>
            </a:r>
            <a:endParaRPr lang="en-US" altLang="zh-TW" dirty="0"/>
          </a:p>
          <a:p>
            <a:r>
              <a:rPr lang="zh-TW" altLang="en-US" dirty="0"/>
              <a:t>三個特徵</a:t>
            </a:r>
          </a:p>
          <a:p>
            <a:pPr lvl="1"/>
            <a:r>
              <a:rPr lang="zh-TW" altLang="en-US" dirty="0"/>
              <a:t>生產設備、物料、成品和人員間高度互聯</a:t>
            </a:r>
            <a:endParaRPr lang="en-US" altLang="zh-TW" dirty="0"/>
          </a:p>
          <a:p>
            <a:pPr lvl="1"/>
            <a:r>
              <a:rPr lang="zh-TW" altLang="en-US" dirty="0"/>
              <a:t>製造過程即時的數據化</a:t>
            </a:r>
            <a:endParaRPr lang="en-US" altLang="zh-TW" dirty="0"/>
          </a:p>
          <a:p>
            <a:pPr lvl="1"/>
            <a:r>
              <a:rPr lang="zh-TW" altLang="en-US" dirty="0"/>
              <a:t>可自我學習與改善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2145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智慧製造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D20FEB91-49F3-6A47-BBE5-21244AADBF4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859128" y="1412875"/>
            <a:ext cx="7660693" cy="482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0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活絡的數位平台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</a:rPr>
              <a:t>平台</a:t>
            </a:r>
            <a:r>
              <a:rPr lang="zh-TW" altLang="en-US" sz="2800" dirty="0"/>
              <a:t>（</a:t>
            </a:r>
            <a:r>
              <a:rPr lang="en" altLang="zh-TW" sz="2800" dirty="0"/>
              <a:t>Platform</a:t>
            </a:r>
            <a:r>
              <a:rPr lang="zh-TW" altLang="en" sz="2800" dirty="0"/>
              <a:t>）</a:t>
            </a:r>
            <a:r>
              <a:rPr lang="zh-TW" altLang="en-US" sz="2800" dirty="0"/>
              <a:t>型企業直接媒合供、需雙方，促成雙邊的商品或服務交易</a:t>
            </a:r>
            <a:endParaRPr lang="en-US" altLang="zh-TW" sz="2800" dirty="0"/>
          </a:p>
          <a:p>
            <a:pPr lvl="1"/>
            <a:r>
              <a:rPr lang="zh-TW" altLang="en-US" sz="2400" dirty="0"/>
              <a:t>社群網站</a:t>
            </a:r>
            <a:r>
              <a:rPr lang="en" altLang="zh-TW" sz="2400" dirty="0"/>
              <a:t>Facebook</a:t>
            </a:r>
            <a:endParaRPr lang="en-US" altLang="zh-TW" sz="2400" dirty="0"/>
          </a:p>
          <a:p>
            <a:pPr lvl="1"/>
            <a:r>
              <a:rPr lang="zh-TW" altLang="en-US" sz="2400" dirty="0"/>
              <a:t>影片分享網站</a:t>
            </a:r>
            <a:r>
              <a:rPr lang="en" altLang="zh-TW" sz="2400" dirty="0"/>
              <a:t>YouTube</a:t>
            </a:r>
            <a:endParaRPr lang="en-US" altLang="zh-TW" sz="2400" dirty="0"/>
          </a:p>
          <a:p>
            <a:pPr lvl="1"/>
            <a:r>
              <a:rPr lang="zh-TW" altLang="en-US" sz="2400" dirty="0"/>
              <a:t>線上課程</a:t>
            </a:r>
            <a:r>
              <a:rPr lang="en" altLang="zh-TW" sz="2400" dirty="0"/>
              <a:t>Coursera</a:t>
            </a:r>
            <a:endParaRPr lang="en-US" altLang="zh-TW" sz="2400" dirty="0"/>
          </a:p>
          <a:p>
            <a:pPr lvl="1"/>
            <a:r>
              <a:rPr lang="zh-TW" altLang="en-US" sz="2400" dirty="0"/>
              <a:t>數位化應用發布平台</a:t>
            </a:r>
            <a:r>
              <a:rPr lang="en" altLang="zh-TW" sz="2400" dirty="0"/>
              <a:t>Google Play</a:t>
            </a:r>
            <a:r>
              <a:rPr lang="zh-TW" altLang="en-US" sz="2400" dirty="0"/>
              <a:t>商店</a:t>
            </a:r>
            <a:endParaRPr lang="en-US" altLang="zh-TW" sz="2400" dirty="0"/>
          </a:p>
          <a:p>
            <a:pPr lvl="1"/>
            <a:r>
              <a:rPr lang="zh-TW" altLang="en-US" sz="2400" dirty="0"/>
              <a:t>私人司機叫車服務</a:t>
            </a:r>
            <a:r>
              <a:rPr lang="en" altLang="zh-TW" sz="2400" dirty="0"/>
              <a:t>Uber</a:t>
            </a:r>
          </a:p>
          <a:p>
            <a:pPr marL="0" indent="0">
              <a:buNone/>
            </a:pPr>
            <a:endParaRPr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B2236FE-8F8D-D342-984F-7AE0DE526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448" y="4717218"/>
            <a:ext cx="7543800" cy="212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2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16-2</a:t>
            </a:r>
            <a:r>
              <a:rPr lang="zh-TW" altLang="en-US" dirty="0"/>
              <a:t>　對文明社會的影響及衝擊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假新聞、假消息（</a:t>
            </a:r>
            <a:r>
              <a:rPr lang="en" altLang="zh-TW" dirty="0"/>
              <a:t>Misinformation</a:t>
            </a:r>
            <a:r>
              <a:rPr lang="zh-TW" altLang="en" dirty="0"/>
              <a:t>）</a:t>
            </a:r>
            <a:r>
              <a:rPr lang="zh-TW" altLang="en-US" dirty="0"/>
              <a:t>充斥於網路的主要原因：</a:t>
            </a:r>
          </a:p>
          <a:p>
            <a:pPr lvl="1"/>
            <a:r>
              <a:rPr lang="zh-TW" altLang="en-US" dirty="0"/>
              <a:t>假消息傳播快又廣</a:t>
            </a:r>
          </a:p>
          <a:p>
            <a:pPr lvl="1"/>
            <a:r>
              <a:rPr lang="zh-TW" altLang="en-US" dirty="0"/>
              <a:t>造假技術的進步</a:t>
            </a:r>
          </a:p>
          <a:p>
            <a:pPr lvl="1"/>
            <a:r>
              <a:rPr lang="zh-TW" altLang="en-US" dirty="0"/>
              <a:t>進化的精準投遞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738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提高資訊的正確性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從官方或知名網站取得資訊：如政府機構網站（</a:t>
            </a:r>
            <a:r>
              <a:rPr lang="en-US" altLang="zh-TW" sz="2800" dirty="0"/>
              <a:t>.</a:t>
            </a:r>
            <a:r>
              <a:rPr lang="en" altLang="zh-TW" sz="2800" dirty="0" err="1"/>
              <a:t>gov</a:t>
            </a:r>
            <a:r>
              <a:rPr lang="zh-TW" altLang="en" sz="2800" dirty="0"/>
              <a:t>）、</a:t>
            </a:r>
            <a:r>
              <a:rPr lang="zh-TW" altLang="en-US" sz="2800" dirty="0"/>
              <a:t>教育機構網站（</a:t>
            </a:r>
            <a:r>
              <a:rPr lang="en-US" altLang="zh-TW" sz="2800" dirty="0"/>
              <a:t>.</a:t>
            </a:r>
            <a:r>
              <a:rPr lang="en" altLang="zh-TW" sz="2800" dirty="0" err="1"/>
              <a:t>edu</a:t>
            </a:r>
            <a:r>
              <a:rPr lang="zh-TW" altLang="en" sz="2800" dirty="0"/>
              <a:t>）</a:t>
            </a:r>
            <a:r>
              <a:rPr lang="zh-TW" altLang="en-US" sz="2800" dirty="0"/>
              <a:t>和法人組織網站（</a:t>
            </a:r>
            <a:r>
              <a:rPr lang="en-US" altLang="zh-TW" sz="2800" dirty="0"/>
              <a:t>.</a:t>
            </a:r>
            <a:r>
              <a:rPr lang="en" altLang="zh-TW" sz="2800" dirty="0"/>
              <a:t>org</a:t>
            </a:r>
            <a:r>
              <a:rPr lang="zh-TW" altLang="en" sz="2800" dirty="0"/>
              <a:t>）</a:t>
            </a:r>
            <a:r>
              <a:rPr lang="zh-TW" altLang="en-US" sz="2800" dirty="0"/>
              <a:t>較為可靠</a:t>
            </a:r>
          </a:p>
          <a:p>
            <a:r>
              <a:rPr lang="zh-TW" altLang="en-US" sz="2800" dirty="0"/>
              <a:t>透過不同管道取得資訊，多方查證及確認</a:t>
            </a:r>
          </a:p>
          <a:p>
            <a:r>
              <a:rPr lang="zh-TW" altLang="en-US" sz="2800" dirty="0"/>
              <a:t>查詢謠言查證網站</a:t>
            </a:r>
          </a:p>
          <a:p>
            <a:endParaRPr kumimoji="1"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E848079-A106-B74E-8CB9-D964473F7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3944004"/>
            <a:ext cx="6931152" cy="272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23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資訊科技的落差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。數位落差是指不同種族、居住環境、階級背景的人，使用資訊科技產品的機會與能力上的差異</a:t>
            </a:r>
          </a:p>
          <a:p>
            <a:pPr lvl="1"/>
            <a:r>
              <a:rPr lang="zh-TW" altLang="en-US" dirty="0"/>
              <a:t>臺北市政府針對銀髮族與新住民，提供客製化數位課程、訂定「行動學習智慧教學」計畫、提供經濟弱勢族群借用平板電腦設備等服務</a:t>
            </a:r>
          </a:p>
          <a:p>
            <a:pPr lvl="1"/>
            <a:r>
              <a:rPr lang="zh-TW" altLang="en-US" dirty="0"/>
              <a:t>教育部推動「普及偏鄉數位應用推動」計畫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5868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4F12-F016-474A-AF76-D7C20B367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工作型態的改變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A3D20-2B20-A543-A4F2-CBF925E9559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TW" altLang="en-US" dirty="0"/>
              <a:t>當年自動提款機</a:t>
            </a:r>
            <a:r>
              <a:rPr lang="en-US" altLang="zh-TW" dirty="0"/>
              <a:t>(ATM)</a:t>
            </a:r>
            <a:r>
              <a:rPr lang="zh-TW" altLang="en-US" dirty="0"/>
              <a:t>出現</a:t>
            </a:r>
            <a:endParaRPr lang="en-US" altLang="zh-TW" dirty="0"/>
          </a:p>
          <a:p>
            <a:pPr lvl="1"/>
            <a:r>
              <a:rPr lang="zh-TW" altLang="en-US" dirty="0"/>
              <a:t>每家分行的櫃員減少</a:t>
            </a:r>
            <a:endParaRPr lang="en-US" altLang="zh-TW" dirty="0"/>
          </a:p>
          <a:p>
            <a:pPr lvl="1"/>
            <a:r>
              <a:rPr lang="zh-TW" altLang="en-US" dirty="0"/>
              <a:t>櫃員總數卻因為開更多家分行而不減反增</a:t>
            </a:r>
            <a:endParaRPr lang="en-US" altLang="zh-TW" dirty="0"/>
          </a:p>
          <a:p>
            <a:pPr lvl="1"/>
            <a:r>
              <a:rPr lang="en" altLang="zh-TW" dirty="0"/>
              <a:t>ATM</a:t>
            </a:r>
            <a:r>
              <a:rPr lang="zh-TW" altLang="en-US" dirty="0"/>
              <a:t>取代重複且無聊的工作，櫃台人員反而從事更重要的工作，如經營好客戶關係或提供更好的服務。</a:t>
            </a:r>
            <a:endParaRPr kumimoji="1"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金融科技</a:t>
            </a:r>
            <a:r>
              <a:rPr lang="zh-TW" altLang="en-US" dirty="0"/>
              <a:t>：網際網路以及行動設備的應用（如行動支付、數位貨幣），為金融業（如銀行、投資理財公司）帶來新一波的革命性衝擊</a:t>
            </a:r>
          </a:p>
          <a:p>
            <a:pPr lvl="1"/>
            <a:r>
              <a:rPr lang="zh-TW" altLang="en-US" dirty="0"/>
              <a:t>例如：利用人工智慧與大數據分析的</a:t>
            </a:r>
            <a:r>
              <a:rPr lang="zh-TW" altLang="en-US" dirty="0">
                <a:solidFill>
                  <a:srgbClr val="FF0000"/>
                </a:solidFill>
              </a:rPr>
              <a:t>機器人</a:t>
            </a:r>
            <a:r>
              <a:rPr lang="zh-TW" altLang="en-US" dirty="0"/>
              <a:t>做理財及投資服務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3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04E78Sample">
  <a:themeElements>
    <a:clrScheme name="模組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中庸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04E78Sample</Template>
  <TotalTime>12954</TotalTime>
  <Words>648</Words>
  <Application>Microsoft Macintosh PowerPoint</Application>
  <PresentationFormat>如螢幕大小 (4:3)</PresentationFormat>
  <Paragraphs>67</Paragraphs>
  <Slides>27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3" baseType="lpstr">
      <vt:lpstr>微軟正黑體</vt:lpstr>
      <vt:lpstr>Calibri</vt:lpstr>
      <vt:lpstr>Tw Cen MT</vt:lpstr>
      <vt:lpstr>Wingdings</vt:lpstr>
      <vt:lpstr>Wingdings 2</vt:lpstr>
      <vt:lpstr>04E78Sample</vt:lpstr>
      <vt:lpstr>第16章　資訊科技對人與社會的影響與衝擊</vt:lpstr>
      <vt:lpstr>16-1　對各種行業的影響與衝擊</vt:lpstr>
      <vt:lpstr>工業4.0時代的來臨</vt:lpstr>
      <vt:lpstr>智慧製造</vt:lpstr>
      <vt:lpstr>活絡的數位平台</vt:lpstr>
      <vt:lpstr>16-2　對文明社會的影響及衝擊</vt:lpstr>
      <vt:lpstr>提高資訊的正確性</vt:lpstr>
      <vt:lpstr>資訊科技的落差</vt:lpstr>
      <vt:lpstr>工作型態的改變</vt:lpstr>
      <vt:lpstr>PowerPoint 簡報</vt:lpstr>
      <vt:lpstr>開放資料</vt:lpstr>
      <vt:lpstr>開放資料所帶來的優點</vt:lpstr>
      <vt:lpstr>公民參與</vt:lpstr>
      <vt:lpstr>公民參與的優缺點</vt:lpstr>
      <vt:lpstr>公民科學</vt:lpstr>
      <vt:lpstr>公民科學的優勢</vt:lpstr>
      <vt:lpstr>臺灣公民科學入口網</vt:lpstr>
      <vt:lpstr>鳥類學實驗室為基地的eBird平臺</vt:lpstr>
      <vt:lpstr>實例演練：eBird Taiwan(1/4)</vt:lpstr>
      <vt:lpstr>實例演練：eBird Taiwan(2/4)</vt:lpstr>
      <vt:lpstr>實例演練：eBird Taiwan(3/4)</vt:lpstr>
      <vt:lpstr>實例演練：eBird Taiwan(4/4)</vt:lpstr>
      <vt:lpstr>16-3　對未來的展望</vt:lpstr>
      <vt:lpstr>資訊科技的未來展望</vt:lpstr>
      <vt:lpstr>實力挑戰</vt:lpstr>
      <vt:lpstr>實力挑戰</vt:lpstr>
      <vt:lpstr>實力挑戰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Aminul Islam</dc:creator>
  <cp:lastModifiedBy>A0608</cp:lastModifiedBy>
  <cp:revision>421</cp:revision>
  <cp:lastPrinted>2019-03-05T08:07:49Z</cp:lastPrinted>
  <dcterms:created xsi:type="dcterms:W3CDTF">2012-12-17T09:47:55Z</dcterms:created>
  <dcterms:modified xsi:type="dcterms:W3CDTF">2019-07-03T13:27:31Z</dcterms:modified>
</cp:coreProperties>
</file>

<file path=docProps/thumbnail.jpeg>
</file>